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78" r:id="rId2"/>
    <p:sldId id="494" r:id="rId3"/>
    <p:sldId id="480" r:id="rId4"/>
    <p:sldId id="479" r:id="rId5"/>
    <p:sldId id="1108" r:id="rId6"/>
    <p:sldId id="1451" r:id="rId7"/>
    <p:sldId id="1111" r:id="rId8"/>
    <p:sldId id="1110" r:id="rId9"/>
    <p:sldId id="1109" r:id="rId10"/>
    <p:sldId id="1112" r:id="rId11"/>
    <p:sldId id="492" r:id="rId12"/>
    <p:sldId id="481" r:id="rId13"/>
    <p:sldId id="482" r:id="rId14"/>
    <p:sldId id="483" r:id="rId15"/>
    <p:sldId id="484" r:id="rId16"/>
    <p:sldId id="495" r:id="rId17"/>
    <p:sldId id="814" r:id="rId18"/>
    <p:sldId id="487" r:id="rId19"/>
    <p:sldId id="488" r:id="rId20"/>
    <p:sldId id="815" r:id="rId21"/>
    <p:sldId id="816" r:id="rId22"/>
    <p:sldId id="1318" r:id="rId23"/>
    <p:sldId id="1491" r:id="rId24"/>
    <p:sldId id="1319" r:id="rId25"/>
    <p:sldId id="1492" r:id="rId26"/>
    <p:sldId id="1322" r:id="rId27"/>
    <p:sldId id="1323" r:id="rId28"/>
    <p:sldId id="145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FD1C34-8F08-4903-9DB6-7EB72C2065F7}">
          <p14:sldIdLst>
            <p14:sldId id="478"/>
            <p14:sldId id="494"/>
            <p14:sldId id="480"/>
            <p14:sldId id="479"/>
            <p14:sldId id="1108"/>
            <p14:sldId id="1451"/>
            <p14:sldId id="1111"/>
            <p14:sldId id="1110"/>
            <p14:sldId id="1109"/>
            <p14:sldId id="1112"/>
            <p14:sldId id="492"/>
            <p14:sldId id="481"/>
            <p14:sldId id="482"/>
            <p14:sldId id="483"/>
            <p14:sldId id="484"/>
            <p14:sldId id="495"/>
            <p14:sldId id="814"/>
            <p14:sldId id="487"/>
            <p14:sldId id="488"/>
            <p14:sldId id="815"/>
            <p14:sldId id="816"/>
            <p14:sldId id="1318"/>
            <p14:sldId id="1491"/>
            <p14:sldId id="1319"/>
            <p14:sldId id="1492"/>
            <p14:sldId id="1322"/>
            <p14:sldId id="1323"/>
            <p14:sldId id="145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D Design" initials="G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E93"/>
    <a:srgbClr val="FFD44B"/>
    <a:srgbClr val="BDA30E"/>
    <a:srgbClr val="99850B"/>
    <a:srgbClr val="1B212B"/>
    <a:srgbClr val="24B99B"/>
    <a:srgbClr val="2A3442"/>
    <a:srgbClr val="1B8974"/>
    <a:srgbClr val="45DBBE"/>
    <a:srgbClr val="D2A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985" autoAdjust="0"/>
    <p:restoredTop sz="87389" autoAdjust="0"/>
  </p:normalViewPr>
  <p:slideViewPr>
    <p:cSldViewPr snapToGrid="0">
      <p:cViewPr varScale="1">
        <p:scale>
          <a:sx n="60" d="100"/>
          <a:sy n="60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8A79DF1-F6F3-4C7A-B999-061899A6F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C6663E1-9CBE-4871-B9ED-0057BB589F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347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CC0C-1C80-47D1-BF0A-6074C3817624}" type="datetimeFigureOut">
              <a:rPr lang="en-ID" smtClean="0"/>
              <a:t>5/17/2023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49EF7-E82C-4276-9101-E06CBF5FBD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603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75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60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601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60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601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60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E49EF7-E82C-4276-9101-E06CBF5FBD2C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660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2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1E86CB8C-6D70-4BA5-BD27-433BE308472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85800" y="1038225"/>
            <a:ext cx="5410200" cy="47815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418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D02F4483-D40E-4AAD-9874-7B8639782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43698" y="1847849"/>
            <a:ext cx="3595688" cy="2162175"/>
          </a:xfrm>
          <a:prstGeom prst="roundRect">
            <a:avLst>
              <a:gd name="adj" fmla="val 3786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097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="" xmlns:a16="http://schemas.microsoft.com/office/drawing/2014/main" id="{8D51EE10-41A4-4F33-A07B-F40BBA2204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04330" y="1233425"/>
            <a:ext cx="2231716" cy="4391149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4" name="Picture Placeholder 6">
            <a:extLst>
              <a:ext uri="{FF2B5EF4-FFF2-40B4-BE49-F238E27FC236}">
                <a16:creationId xmlns="" xmlns:a16="http://schemas.microsoft.com/office/drawing/2014/main" id="{C847AC0A-8730-4354-A24E-E9940C84B4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8175" y="3181351"/>
            <a:ext cx="4467225" cy="2247900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5119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8475007-5D38-44E4-A474-5449603402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5612" y="1123949"/>
            <a:ext cx="2319338" cy="4562475"/>
          </a:xfrm>
          <a:prstGeom prst="roundRect">
            <a:avLst>
              <a:gd name="adj" fmla="val 6150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038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F7075-6DC0-4A64-A92C-970BA479DF8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94444044"/>
      </p:ext>
    </p:extLst>
  </p:cSld>
  <p:clrMapOvr>
    <a:masterClrMapping/>
  </p:clrMapOvr>
  <p:transition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8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/>
          <a:lstStyle/>
          <a:p>
            <a:fld id="{00838169-3D5B-42FF-B965-152033DDC911}" type="datetime1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0" y="1449306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10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10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3"/>
            <a:ext cx="10972800" cy="1470025"/>
          </a:xfrm>
          <a:prstGeom prst="rect">
            <a:avLst/>
          </a:prstGeo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6675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20BB39-E762-4E17-B6C4-05914D8058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48539" y="2"/>
            <a:ext cx="8694922" cy="6857996"/>
          </a:xfrm>
          <a:custGeom>
            <a:avLst/>
            <a:gdLst>
              <a:gd name="connsiteX0" fmla="*/ 2821319 w 8694922"/>
              <a:gd name="connsiteY0" fmla="*/ 1441449 h 6857996"/>
              <a:gd name="connsiteX1" fmla="*/ 1827544 w 8694922"/>
              <a:gd name="connsiteY1" fmla="*/ 3428998 h 6857996"/>
              <a:gd name="connsiteX2" fmla="*/ 2821319 w 8694922"/>
              <a:gd name="connsiteY2" fmla="*/ 5416547 h 6857996"/>
              <a:gd name="connsiteX3" fmla="*/ 5873603 w 8694922"/>
              <a:gd name="connsiteY3" fmla="*/ 5416547 h 6857996"/>
              <a:gd name="connsiteX4" fmla="*/ 6867378 w 8694922"/>
              <a:gd name="connsiteY4" fmla="*/ 3428998 h 6857996"/>
              <a:gd name="connsiteX5" fmla="*/ 5873603 w 8694922"/>
              <a:gd name="connsiteY5" fmla="*/ 1441449 h 6857996"/>
              <a:gd name="connsiteX6" fmla="*/ 1714500 w 8694922"/>
              <a:gd name="connsiteY6" fmla="*/ 0 h 6857996"/>
              <a:gd name="connsiteX7" fmla="*/ 6980422 w 8694922"/>
              <a:gd name="connsiteY7" fmla="*/ 0 h 6857996"/>
              <a:gd name="connsiteX8" fmla="*/ 8694922 w 8694922"/>
              <a:gd name="connsiteY8" fmla="*/ 3428998 h 6857996"/>
              <a:gd name="connsiteX9" fmla="*/ 6980422 w 8694922"/>
              <a:gd name="connsiteY9" fmla="*/ 6857996 h 6857996"/>
              <a:gd name="connsiteX10" fmla="*/ 1714500 w 8694922"/>
              <a:gd name="connsiteY10" fmla="*/ 6857996 h 6857996"/>
              <a:gd name="connsiteX11" fmla="*/ 0 w 8694922"/>
              <a:gd name="connsiteY11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94922" h="6857996">
                <a:moveTo>
                  <a:pt x="2821319" y="1441449"/>
                </a:moveTo>
                <a:lnTo>
                  <a:pt x="1827544" y="3428998"/>
                </a:lnTo>
                <a:lnTo>
                  <a:pt x="2821319" y="5416547"/>
                </a:lnTo>
                <a:lnTo>
                  <a:pt x="5873603" y="5416547"/>
                </a:lnTo>
                <a:lnTo>
                  <a:pt x="6867378" y="3428998"/>
                </a:lnTo>
                <a:lnTo>
                  <a:pt x="5873603" y="1441449"/>
                </a:lnTo>
                <a:close/>
                <a:moveTo>
                  <a:pt x="1714500" y="0"/>
                </a:moveTo>
                <a:lnTo>
                  <a:pt x="6980422" y="0"/>
                </a:lnTo>
                <a:lnTo>
                  <a:pt x="8694922" y="3428998"/>
                </a:lnTo>
                <a:lnTo>
                  <a:pt x="6980422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B624A60-842C-4B97-940F-8149EE446D7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924" y="311944"/>
            <a:ext cx="4895851" cy="6234112"/>
          </a:xfrm>
          <a:custGeom>
            <a:avLst/>
            <a:gdLst>
              <a:gd name="connsiteX0" fmla="*/ 2702609 w 4895851"/>
              <a:gd name="connsiteY0" fmla="*/ 4260056 h 6234112"/>
              <a:gd name="connsiteX1" fmla="*/ 4707842 w 4895851"/>
              <a:gd name="connsiteY1" fmla="*/ 4260056 h 6234112"/>
              <a:gd name="connsiteX2" fmla="*/ 4895851 w 4895851"/>
              <a:gd name="connsiteY2" fmla="*/ 4448065 h 6234112"/>
              <a:gd name="connsiteX3" fmla="*/ 4895851 w 4895851"/>
              <a:gd name="connsiteY3" fmla="*/ 6046103 h 6234112"/>
              <a:gd name="connsiteX4" fmla="*/ 4707842 w 4895851"/>
              <a:gd name="connsiteY4" fmla="*/ 6234112 h 6234112"/>
              <a:gd name="connsiteX5" fmla="*/ 2702609 w 4895851"/>
              <a:gd name="connsiteY5" fmla="*/ 6234112 h 6234112"/>
              <a:gd name="connsiteX6" fmla="*/ 2514600 w 4895851"/>
              <a:gd name="connsiteY6" fmla="*/ 6046103 h 6234112"/>
              <a:gd name="connsiteX7" fmla="*/ 2514600 w 4895851"/>
              <a:gd name="connsiteY7" fmla="*/ 4448065 h 6234112"/>
              <a:gd name="connsiteX8" fmla="*/ 2702609 w 4895851"/>
              <a:gd name="connsiteY8" fmla="*/ 4260056 h 6234112"/>
              <a:gd name="connsiteX9" fmla="*/ 226790 w 4895851"/>
              <a:gd name="connsiteY9" fmla="*/ 390525 h 6234112"/>
              <a:gd name="connsiteX10" fmla="*/ 2154461 w 4895851"/>
              <a:gd name="connsiteY10" fmla="*/ 390525 h 6234112"/>
              <a:gd name="connsiteX11" fmla="*/ 2381251 w 4895851"/>
              <a:gd name="connsiteY11" fmla="*/ 617315 h 6234112"/>
              <a:gd name="connsiteX12" fmla="*/ 2381251 w 4895851"/>
              <a:gd name="connsiteY12" fmla="*/ 5616797 h 6234112"/>
              <a:gd name="connsiteX13" fmla="*/ 2154461 w 4895851"/>
              <a:gd name="connsiteY13" fmla="*/ 5843587 h 6234112"/>
              <a:gd name="connsiteX14" fmla="*/ 226790 w 4895851"/>
              <a:gd name="connsiteY14" fmla="*/ 5843587 h 6234112"/>
              <a:gd name="connsiteX15" fmla="*/ 0 w 4895851"/>
              <a:gd name="connsiteY15" fmla="*/ 5616797 h 6234112"/>
              <a:gd name="connsiteX16" fmla="*/ 0 w 4895851"/>
              <a:gd name="connsiteY16" fmla="*/ 617315 h 6234112"/>
              <a:gd name="connsiteX17" fmla="*/ 226790 w 4895851"/>
              <a:gd name="connsiteY17" fmla="*/ 390525 h 6234112"/>
              <a:gd name="connsiteX18" fmla="*/ 2741390 w 4895851"/>
              <a:gd name="connsiteY18" fmla="*/ 0 h 6234112"/>
              <a:gd name="connsiteX19" fmla="*/ 4669061 w 4895851"/>
              <a:gd name="connsiteY19" fmla="*/ 0 h 6234112"/>
              <a:gd name="connsiteX20" fmla="*/ 4895851 w 4895851"/>
              <a:gd name="connsiteY20" fmla="*/ 226790 h 6234112"/>
              <a:gd name="connsiteX21" fmla="*/ 4895851 w 4895851"/>
              <a:gd name="connsiteY21" fmla="*/ 3899916 h 6234112"/>
              <a:gd name="connsiteX22" fmla="*/ 4669061 w 4895851"/>
              <a:gd name="connsiteY22" fmla="*/ 4126706 h 6234112"/>
              <a:gd name="connsiteX23" fmla="*/ 2741390 w 4895851"/>
              <a:gd name="connsiteY23" fmla="*/ 4126706 h 6234112"/>
              <a:gd name="connsiteX24" fmla="*/ 2514600 w 4895851"/>
              <a:gd name="connsiteY24" fmla="*/ 3899916 h 6234112"/>
              <a:gd name="connsiteX25" fmla="*/ 2514600 w 4895851"/>
              <a:gd name="connsiteY25" fmla="*/ 226790 h 6234112"/>
              <a:gd name="connsiteX26" fmla="*/ 2741390 w 4895851"/>
              <a:gd name="connsiteY26" fmla="*/ 0 h 623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895851" h="6234112">
                <a:moveTo>
                  <a:pt x="2702609" y="4260056"/>
                </a:moveTo>
                <a:lnTo>
                  <a:pt x="4707842" y="4260056"/>
                </a:lnTo>
                <a:cubicBezTo>
                  <a:pt x="4811677" y="4260056"/>
                  <a:pt x="4895851" y="4344230"/>
                  <a:pt x="4895851" y="4448065"/>
                </a:cubicBezTo>
                <a:lnTo>
                  <a:pt x="4895851" y="6046103"/>
                </a:lnTo>
                <a:cubicBezTo>
                  <a:pt x="4895851" y="6149938"/>
                  <a:pt x="4811677" y="6234112"/>
                  <a:pt x="4707842" y="6234112"/>
                </a:cubicBezTo>
                <a:lnTo>
                  <a:pt x="2702609" y="6234112"/>
                </a:lnTo>
                <a:cubicBezTo>
                  <a:pt x="2598774" y="6234112"/>
                  <a:pt x="2514600" y="6149938"/>
                  <a:pt x="2514600" y="6046103"/>
                </a:cubicBezTo>
                <a:lnTo>
                  <a:pt x="2514600" y="4448065"/>
                </a:lnTo>
                <a:cubicBezTo>
                  <a:pt x="2514600" y="4344230"/>
                  <a:pt x="2598774" y="4260056"/>
                  <a:pt x="2702609" y="4260056"/>
                </a:cubicBezTo>
                <a:close/>
                <a:moveTo>
                  <a:pt x="226790" y="390525"/>
                </a:moveTo>
                <a:lnTo>
                  <a:pt x="2154461" y="390525"/>
                </a:lnTo>
                <a:cubicBezTo>
                  <a:pt x="2279714" y="390525"/>
                  <a:pt x="2381251" y="492062"/>
                  <a:pt x="2381251" y="617315"/>
                </a:cubicBezTo>
                <a:lnTo>
                  <a:pt x="2381251" y="5616797"/>
                </a:lnTo>
                <a:cubicBezTo>
                  <a:pt x="2381251" y="5742050"/>
                  <a:pt x="2279714" y="5843587"/>
                  <a:pt x="2154461" y="5843587"/>
                </a:cubicBezTo>
                <a:lnTo>
                  <a:pt x="226790" y="5843587"/>
                </a:lnTo>
                <a:cubicBezTo>
                  <a:pt x="101537" y="5843587"/>
                  <a:pt x="0" y="5742050"/>
                  <a:pt x="0" y="5616797"/>
                </a:cubicBezTo>
                <a:lnTo>
                  <a:pt x="0" y="617315"/>
                </a:lnTo>
                <a:cubicBezTo>
                  <a:pt x="0" y="492062"/>
                  <a:pt x="101537" y="390525"/>
                  <a:pt x="226790" y="390525"/>
                </a:cubicBezTo>
                <a:close/>
                <a:moveTo>
                  <a:pt x="2741390" y="0"/>
                </a:moveTo>
                <a:lnTo>
                  <a:pt x="4669061" y="0"/>
                </a:lnTo>
                <a:cubicBezTo>
                  <a:pt x="4794314" y="0"/>
                  <a:pt x="4895851" y="101537"/>
                  <a:pt x="4895851" y="226790"/>
                </a:cubicBezTo>
                <a:lnTo>
                  <a:pt x="4895851" y="3899916"/>
                </a:lnTo>
                <a:cubicBezTo>
                  <a:pt x="4895851" y="4025169"/>
                  <a:pt x="4794314" y="4126706"/>
                  <a:pt x="4669061" y="4126706"/>
                </a:cubicBezTo>
                <a:lnTo>
                  <a:pt x="2741390" y="4126706"/>
                </a:lnTo>
                <a:cubicBezTo>
                  <a:pt x="2616137" y="4126706"/>
                  <a:pt x="2514600" y="4025169"/>
                  <a:pt x="2514600" y="3899916"/>
                </a:cubicBezTo>
                <a:lnTo>
                  <a:pt x="2514600" y="226790"/>
                </a:lnTo>
                <a:cubicBezTo>
                  <a:pt x="2514600" y="101537"/>
                  <a:pt x="2616137" y="0"/>
                  <a:pt x="274139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EE0C536-BC56-44D8-887C-24A801E2E2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3799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9C0DC9C6-DBBA-4128-8BDC-6ACCCCE7BC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4374" y="1504950"/>
            <a:ext cx="2838451" cy="4357687"/>
          </a:xfrm>
          <a:prstGeom prst="round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8A15C4-12FD-4EB0-8B3D-70473BD0AA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77250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23008B88-BD6A-420D-A123-B3A0C038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5425" y="738939"/>
            <a:ext cx="2838450" cy="2998871"/>
          </a:xfrm>
          <a:prstGeom prst="roundRect">
            <a:avLst>
              <a:gd name="adj" fmla="val 9997"/>
            </a:avLst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C3C7DE4D-996F-419C-AA24-6275D7B4CF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3F6425-E254-42DF-8CEE-05AD77A74D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6924" y="981075"/>
            <a:ext cx="5400675" cy="489585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810356B-B2C1-4AE3-B0DE-843FF75BDD1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3877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BD4C780A-FEA2-4BC7-A31C-26FB87A5A46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362326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6" name="Picture Placeholder 2">
            <a:extLst>
              <a:ext uri="{FF2B5EF4-FFF2-40B4-BE49-F238E27FC236}">
                <a16:creationId xmlns="" xmlns:a16="http://schemas.microsoft.com/office/drawing/2014/main" id="{5BD92314-46D6-4570-9834-6E31FB70E8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00775" y="2085975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0669C55B-B876-460F-B07B-DE6BB78EB72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039224" y="2085974"/>
            <a:ext cx="2628900" cy="4772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271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="" xmlns:a16="http://schemas.microsoft.com/office/drawing/2014/main" id="{5223FDD9-D6F7-4B73-8C01-A0EABA4736E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72300" y="0"/>
            <a:ext cx="5219700" cy="685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54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916" r:id="rId2"/>
    <p:sldLayoutId id="2147483897" r:id="rId3"/>
    <p:sldLayoutId id="2147483867" r:id="rId4"/>
    <p:sldLayoutId id="2147483907" r:id="rId5"/>
    <p:sldLayoutId id="2147483908" r:id="rId6"/>
    <p:sldLayoutId id="2147483891" r:id="rId7"/>
    <p:sldLayoutId id="2147483884" r:id="rId8"/>
    <p:sldLayoutId id="2147483902" r:id="rId9"/>
    <p:sldLayoutId id="2147483894" r:id="rId10"/>
    <p:sldLayoutId id="2147483821" r:id="rId11"/>
    <p:sldLayoutId id="2147483838" r:id="rId12"/>
    <p:sldLayoutId id="2147483913" r:id="rId13"/>
    <p:sldLayoutId id="2147483917" r:id="rId14"/>
    <p:sldLayoutId id="214748392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00725" y="1478207"/>
            <a:ext cx="8354860" cy="11272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تربیت مشاور تحصیلی و کنکور</a:t>
            </a:r>
            <a:endParaRPr lang="en-US" sz="4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90905" y="3138508"/>
            <a:ext cx="5774499" cy="8392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دکتر رضا برومند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90905" y="4860099"/>
            <a:ext cx="5517067" cy="613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اردیبهشت ماه 1402</a:t>
            </a:r>
            <a:endParaRPr lang="en-US" sz="32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200000"/>
              </a:lnSpc>
            </a:pP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1- دانش </a:t>
            </a:r>
            <a:r>
              <a:rPr lang="fa-IR" sz="3600" b="1" dirty="0" smtClean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تخصصی</a:t>
            </a:r>
            <a:endParaRPr lang="fa-IR" sz="3600" b="1" dirty="0">
              <a:solidFill>
                <a:srgbClr val="0000FF"/>
              </a:solidFill>
              <a:latin typeface="IRANSans"/>
              <a:cs typeface="B Zar" panose="00000400000000000000" pitchFamily="2" charset="-78"/>
            </a:endParaRPr>
          </a:p>
          <a:p>
            <a:pPr lvl="0" algn="r">
              <a:lnSpc>
                <a:spcPct val="200000"/>
              </a:lnSpc>
            </a:pP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2-دانش مخاطب </a:t>
            </a:r>
            <a:r>
              <a:rPr lang="fa-IR" sz="3600" b="1" dirty="0" smtClean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شناسی بخصوص </a:t>
            </a: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ویژگی های دوران نوجوانی</a:t>
            </a:r>
          </a:p>
          <a:p>
            <a:pPr lvl="0" algn="r">
              <a:lnSpc>
                <a:spcPct val="200000"/>
              </a:lnSpc>
            </a:pP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3-دانش و </a:t>
            </a:r>
            <a:r>
              <a:rPr lang="fa-IR" sz="3600" b="1" dirty="0" smtClean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مهارت شیوه های </a:t>
            </a: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راهنمایی و مشاوره ای</a:t>
            </a:r>
          </a:p>
          <a:p>
            <a:pPr lvl="0" algn="r" rtl="1">
              <a:lnSpc>
                <a:spcPct val="200000"/>
              </a:lnSpc>
            </a:pPr>
            <a:r>
              <a:rPr lang="fa-IR" sz="3600" b="1" dirty="0" smtClean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  4-دانش </a:t>
            </a: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و مهارت برنامه </a:t>
            </a:r>
            <a:r>
              <a:rPr lang="fa-IR" sz="3600" b="1" dirty="0" smtClean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ریزی درسی </a:t>
            </a:r>
            <a:r>
              <a:rPr lang="fa-IR" sz="36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و </a:t>
            </a:r>
            <a:r>
              <a:rPr lang="fa-IR" sz="3600" b="1" dirty="0" smtClean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نظارت بر عملکرد تحصیلی</a:t>
            </a:r>
            <a:endParaRPr lang="fa-IR" sz="3600" b="1" dirty="0">
              <a:solidFill>
                <a:srgbClr val="0000FF"/>
              </a:solidFill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3600" b="1" dirty="0">
                <a:solidFill>
                  <a:srgbClr val="FF0000"/>
                </a:solidFill>
                <a:latin typeface="Calibri Light" panose="020F0302020204030204"/>
                <a:cs typeface="B Zar" panose="00000400000000000000" pitchFamily="2" charset="-78"/>
              </a:rPr>
              <a:t>دانش و مهارت های مورد نیازمشاور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89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136329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48846" y="376511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 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3228" y="2305945"/>
            <a:ext cx="9506605" cy="23921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مفاهیم اساسی</a:t>
            </a:r>
            <a:r>
              <a:rPr lang="en-US" sz="6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6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 و پایه</a:t>
            </a:r>
            <a:endParaRPr lang="en-US" sz="6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69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1- راهنمایی    </a:t>
            </a:r>
            <a:r>
              <a:rPr lang="en-US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Guidance</a:t>
            </a:r>
            <a:endParaRPr lang="fa-IR" sz="36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2- مشاوره    </a:t>
            </a:r>
            <a:r>
              <a:rPr lang="en-US" sz="36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counseling</a:t>
            </a:r>
            <a:endParaRPr lang="fa-IR" sz="36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3-رواندرمانی  </a:t>
            </a:r>
            <a:r>
              <a:rPr lang="en-US" sz="36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psychotherapy</a:t>
            </a:r>
            <a:endParaRPr lang="fa-IR" sz="36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مفاهیم اساسی</a:t>
            </a:r>
            <a:endParaRPr lang="en-US" sz="44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86" y="1311299"/>
            <a:ext cx="4051117" cy="438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فرایند اطلاع رسانی است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هدف ارائه اطلاعات لازم برای تصمیم گیری منطقی است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در همه مکان ها می توان ارائه داد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کسانی هستند که مشکل ان ها نداشتن اطلاعات است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هم از منابع انسانی و هم منابع مادی (کتاب ، فیلم ...) می </a:t>
            </a:r>
            <a:r>
              <a:rPr lang="fa-IR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توان</a:t>
            </a:r>
            <a:endParaRPr lang="en-US" sz="2800" b="1" dirty="0" smtClean="0">
              <a:solidFill>
                <a:prstClr val="black"/>
              </a:solidFill>
              <a:latin typeface="2  Nazanin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استفاده کرد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راهنمایی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19" y="1300576"/>
            <a:ext cx="3140075" cy="437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فرایند خودشناسی است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هدف شناخت خود برای استفاده از ظرفیت ها برای تصمیم </a:t>
            </a:r>
            <a:r>
              <a:rPr lang="fa-IR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گیری</a:t>
            </a:r>
            <a:endParaRPr lang="en-US" sz="2800" b="1" dirty="0" smtClean="0">
              <a:solidFill>
                <a:prstClr val="black"/>
              </a:solidFill>
              <a:latin typeface="2  Nazanin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و حل مشکلات است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مراجعان به مشاوره اغلب مشکلات عاطفی </a:t>
            </a:r>
            <a:r>
              <a:rPr lang="fa-IR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دارند</a:t>
            </a:r>
            <a:r>
              <a:rPr lang="en-US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 </a:t>
            </a:r>
            <a:r>
              <a:rPr lang="fa-IR" sz="28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نیازمند </a:t>
            </a: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یک رابطه متقابل انسانی است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در هر مکانی نمی توان ارائه داد</a:t>
            </a: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2600" dirty="0">
              <a:solidFill>
                <a:prstClr val="black"/>
              </a:solidFill>
              <a:latin typeface="Constantia"/>
            </a:endParaRPr>
          </a:p>
          <a:p>
            <a:pPr marL="273050" lvl="0" indent="-2730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26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مشاوره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2" y="1392597"/>
            <a:ext cx="2908320" cy="265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فرایند تغییر در شخصیت است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هدف تغییر در ساختار شخصیت و ایجاد یک شخصیت سالم است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مراجعان از مشکلات عمیق شخصیتی برخوردارند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به مکان خاص برای ارائه خدمات نیاز است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رواندرمانی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4" y="3056352"/>
            <a:ext cx="3810000" cy="276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367636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48846" y="376511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 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7917" y="2235432"/>
            <a:ext cx="11098924" cy="19858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زمینه های مورد تقاضا در مشاوره تحصیلی، کنکور و انتخاب رشته</a:t>
            </a:r>
            <a:endParaRPr lang="en-US" sz="3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12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2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1-بهبود عملکرد تحصیلی و جلوگیری از  افت تحصیلی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2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- انتخاب رشته متوسطه اول </a:t>
            </a: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به 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دوم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3-برنامه </a:t>
            </a: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ریزی 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برای موفقیت تحصیلی</a:t>
            </a: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زمینه های مشاوره تحصیلی</a:t>
            </a:r>
            <a:endParaRPr lang="en-US" sz="10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4" y="1576552"/>
            <a:ext cx="2298098" cy="406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220822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4- افزایش انگیزش </a:t>
            </a:r>
            <a:r>
              <a:rPr lang="fa-IR" sz="48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تحصیلی</a:t>
            </a:r>
          </a:p>
          <a:p>
            <a:pPr marL="273050" lvl="0" indent="-27305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8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5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- آموزش روش </a:t>
            </a: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های مطالعه و 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یادگیری موثر</a:t>
            </a: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  <a:p>
            <a:pPr lvl="0" algn="r" rtl="1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</a:pPr>
            <a:endParaRPr lang="fa-IR" sz="48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زمینه های مشاوره تحصیلی</a:t>
            </a:r>
            <a:endParaRPr lang="en-US" sz="10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0" y="1371955"/>
            <a:ext cx="2321549" cy="35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27" y="3778847"/>
            <a:ext cx="5197604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6-کاهش استرس </a:t>
            </a: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و 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اضطراب مدرسه و  </a:t>
            </a: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امتحان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7</a:t>
            </a: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-تمرکز حواس و افزایش دقت</a:t>
            </a: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زمینه های مشاوره تحصیلی</a:t>
            </a:r>
            <a:endParaRPr lang="en-US" sz="10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6" y="1916573"/>
            <a:ext cx="2273400" cy="36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شبکه 4/ برنامه «طعم مطالعه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908050"/>
            <a:ext cx="414633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34152" y="394138"/>
            <a:ext cx="6290441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70000"/>
              </a:lnSpc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a-IR" sz="4000" b="1" dirty="0" smtClean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  <a:t>دکتر رضا </a:t>
            </a:r>
            <a:r>
              <a:rPr lang="fa-IR" sz="4000" b="1" dirty="0">
                <a:solidFill>
                  <a:srgbClr val="FF0000"/>
                </a:solidFill>
                <a:latin typeface="Perpetua"/>
                <a:cs typeface="B Zar" panose="00000400000000000000" pitchFamily="2" charset="-78"/>
              </a:rPr>
              <a:t>برومند</a:t>
            </a:r>
          </a:p>
          <a:p>
            <a:pPr lvl="0" algn="r" rtl="1">
              <a:lnSpc>
                <a:spcPct val="170000"/>
              </a:lnSpc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a-IR" sz="2800" b="1" dirty="0">
                <a:latin typeface="Perpetua"/>
                <a:cs typeface="B Zar" panose="00000400000000000000" pitchFamily="2" charset="-78"/>
              </a:rPr>
              <a:t>لیسانس روان شناسی </a:t>
            </a:r>
            <a:r>
              <a:rPr lang="fa-IR" sz="2800" b="1" dirty="0" smtClean="0">
                <a:latin typeface="Perpetua"/>
                <a:cs typeface="B Zar" panose="00000400000000000000" pitchFamily="2" charset="-78"/>
              </a:rPr>
              <a:t>بالینی </a:t>
            </a:r>
            <a:r>
              <a:rPr lang="fa-IR" sz="2800" b="1" dirty="0">
                <a:latin typeface="Perpetua"/>
                <a:cs typeface="B Zar" panose="00000400000000000000" pitchFamily="2" charset="-78"/>
              </a:rPr>
              <a:t>از دانشگاه اصفهان</a:t>
            </a:r>
          </a:p>
          <a:p>
            <a:pPr lvl="0" algn="r" rtl="1">
              <a:lnSpc>
                <a:spcPct val="170000"/>
              </a:lnSpc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a-IR" sz="2800" b="1" dirty="0">
                <a:latin typeface="Perpetua"/>
                <a:cs typeface="B Zar" panose="00000400000000000000" pitchFamily="2" charset="-78"/>
              </a:rPr>
              <a:t>فوق لیسانس روان شناسی تربیتی از دانشگاه شیراز</a:t>
            </a:r>
          </a:p>
          <a:p>
            <a:pPr lvl="0" algn="r" rtl="1">
              <a:lnSpc>
                <a:spcPct val="170000"/>
              </a:lnSpc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a-IR" sz="2800" b="1" dirty="0">
                <a:latin typeface="Perpetua"/>
                <a:cs typeface="B Zar" panose="00000400000000000000" pitchFamily="2" charset="-78"/>
              </a:rPr>
              <a:t>دکترای روان شناسی آموزش و پرورش از دانشگاه مالایا</a:t>
            </a:r>
          </a:p>
          <a:p>
            <a:pPr lvl="0" algn="r" rtl="1">
              <a:lnSpc>
                <a:spcPct val="170000"/>
              </a:lnSpc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fa-IR" sz="2800" b="1" dirty="0">
                <a:latin typeface="Perpetua"/>
                <a:cs typeface="B Zar" panose="00000400000000000000" pitchFamily="2" charset="-78"/>
              </a:rPr>
              <a:t>دکترای مشاوره خانواده از دانشگاه هرمزگان</a:t>
            </a:r>
          </a:p>
        </p:txBody>
      </p:sp>
    </p:spTree>
    <p:extLst>
      <p:ext uri="{BB962C8B-B14F-4D97-AF65-F5344CB8AC3E}">
        <p14:creationId xmlns:p14="http://schemas.microsoft.com/office/powerpoint/2010/main" val="7721681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8- آشنایی و کاربرد راهبردهای موثر یادگیری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9-شیوه های مدیریت زمان  در مطالعه ، امتحانات و کنکور </a:t>
            </a: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زمینه های مشاوره تحصیلی</a:t>
            </a:r>
            <a:endParaRPr lang="en-US" sz="10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6" y="1384590"/>
            <a:ext cx="2647950" cy="16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20" y="4060114"/>
            <a:ext cx="5748064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10- نحوه صحیح پاسخ به سئوالات امتحانات و کنکور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 smtClean="0">
                <a:solidFill>
                  <a:prstClr val="black"/>
                </a:solidFill>
                <a:latin typeface="Constantia"/>
                <a:cs typeface="B Zar" panose="00000400000000000000" pitchFamily="2" charset="-78"/>
              </a:rPr>
              <a:t>11-انتخاب رشته کنکور سراسری</a:t>
            </a:r>
            <a:endParaRPr lang="fa-IR" sz="4000" b="1" dirty="0">
              <a:solidFill>
                <a:prstClr val="black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زمینه های مشاوره تحصیلی</a:t>
            </a:r>
            <a:endParaRPr lang="en-US" sz="1000" b="1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4" y="2211096"/>
            <a:ext cx="2000250" cy="371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58" y="4228541"/>
            <a:ext cx="7129537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367636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48846" y="376511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Nasim" panose="00000700000000000000" pitchFamily="2" charset="-78"/>
              </a:rPr>
              <a:t>تربیت مشاور تحصیلی و کنکور</a:t>
            </a:r>
            <a:endParaRPr lang="en-US" sz="2400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8846" y="2235432"/>
            <a:ext cx="8354860" cy="19858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>
                <a:solidFill>
                  <a:prstClr val="white"/>
                </a:solidFill>
                <a:latin typeface="Calibri Light" panose="020F0302020204030204"/>
                <a:cs typeface="B Zar" panose="00000400000000000000" pitchFamily="2" charset="-78"/>
              </a:rPr>
              <a:t>فرایند مشاوره تحصیلی و کنکور</a:t>
            </a:r>
            <a:endParaRPr lang="en-US" sz="6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82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367636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48846" y="376511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Nasim" panose="00000700000000000000" pitchFamily="2" charset="-78"/>
              </a:rPr>
              <a:t>موسسه آنامیس مهرجنوب برگزار می کند:</a:t>
            </a:r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48846" y="2235432"/>
            <a:ext cx="8354860" cy="19858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prstClr val="white"/>
                </a:solidFill>
                <a:latin typeface="Calibri Light" panose="020F0302020204030204"/>
                <a:cs typeface="B Zar" panose="00000400000000000000" pitchFamily="2" charset="-78"/>
              </a:rPr>
              <a:t>1- مصاحبه با دانش آموز و خانواده</a:t>
            </a:r>
            <a:endParaRPr lang="en-US" sz="6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70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اهداف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تحصیلی و شغلی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انتظارات</a:t>
            </a:r>
            <a:r>
              <a:rPr lang="en-US" sz="2800" b="1" dirty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 خانواده و داوطلب </a:t>
            </a:r>
            <a:r>
              <a:rPr lang="fa-IR" sz="2800" b="1" i="1" dirty="0">
                <a:solidFill>
                  <a:prstClr val="black"/>
                </a:solidFill>
                <a:cs typeface="B Zar" panose="00000400000000000000" pitchFamily="2" charset="-78"/>
              </a:rPr>
              <a:t>از</a:t>
            </a: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 مشاور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بررسی موانع ذهنی، عاطفی و رفتاری در داوطلب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چالش ها و مشکلات خانواده و داوطلب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600" b="1" dirty="0">
                <a:solidFill>
                  <a:srgbClr val="C00000"/>
                </a:solidFill>
                <a:cs typeface="B Zar" panose="00000400000000000000" pitchFamily="2" charset="-78"/>
              </a:rPr>
              <a:t>1-مصاحبه با دانش آموز و خانواده</a:t>
            </a:r>
          </a:p>
        </p:txBody>
      </p:sp>
    </p:spTree>
    <p:extLst>
      <p:ext uri="{BB962C8B-B14F-4D97-AF65-F5344CB8AC3E}">
        <p14:creationId xmlns:p14="http://schemas.microsoft.com/office/powerpoint/2010/main" val="8306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54174" y="1367636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48846" y="376511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Nasim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50883" y="2235432"/>
            <a:ext cx="10105695" cy="19858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2- ارزیابی مولفه های </a:t>
            </a: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موثر در یادگیری 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دانش آموز</a:t>
            </a:r>
          </a:p>
        </p:txBody>
      </p:sp>
    </p:spTree>
    <p:extLst>
      <p:ext uri="{BB962C8B-B14F-4D97-AF65-F5344CB8AC3E}">
        <p14:creationId xmlns:p14="http://schemas.microsoft.com/office/powerpoint/2010/main" val="7476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الف:مولفه </a:t>
            </a:r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های انگیزشی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ب:مولفه </a:t>
            </a:r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های راهبردهای شناختی و فراشناختی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600" b="1" dirty="0" smtClean="0">
                <a:solidFill>
                  <a:srgbClr val="002060"/>
                </a:solidFill>
                <a:cs typeface="B Zar" panose="00000400000000000000" pitchFamily="2" charset="-78"/>
              </a:rPr>
              <a:t>ج: مولفه </a:t>
            </a:r>
            <a:r>
              <a:rPr lang="fa-IR" sz="3600" b="1" dirty="0">
                <a:solidFill>
                  <a:srgbClr val="002060"/>
                </a:solidFill>
                <a:cs typeface="B Zar" panose="00000400000000000000" pitchFamily="2" charset="-78"/>
              </a:rPr>
              <a:t>های مدیریت منابع یادگیری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2- ارزیابی مولفه های یادگیری دانش آموز</a:t>
            </a:r>
          </a:p>
        </p:txBody>
      </p:sp>
    </p:spTree>
    <p:extLst>
      <p:ext uri="{BB962C8B-B14F-4D97-AF65-F5344CB8AC3E}">
        <p14:creationId xmlns:p14="http://schemas.microsoft.com/office/powerpoint/2010/main" val="17718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4000" b="1" dirty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برای اجرای محور </a:t>
            </a:r>
            <a:r>
              <a:rPr lang="fa-IR" sz="4000" b="1" dirty="0" smtClean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2 </a:t>
            </a:r>
            <a:r>
              <a:rPr lang="fa-IR" sz="4000" b="1" dirty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از پرسشنامه </a:t>
            </a:r>
            <a:r>
              <a:rPr lang="fa-IR" sz="4000" b="1" dirty="0" smtClean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راهبردهای</a:t>
            </a:r>
            <a:r>
              <a:rPr lang="en-US" sz="4000" b="1" dirty="0" smtClean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 خودانگیخته </a:t>
            </a:r>
            <a:r>
              <a:rPr lang="fa-IR" sz="4000" b="1" dirty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برای یادگیری استفاده می </a:t>
            </a:r>
            <a:r>
              <a:rPr lang="fa-IR" sz="4000" b="1" dirty="0" smtClean="0">
                <a:solidFill>
                  <a:srgbClr val="C00000"/>
                </a:solidFill>
                <a:latin typeface="Calibri Light" panose="020F0302020204030204"/>
                <a:cs typeface="B Zar" panose="00000400000000000000" pitchFamily="2" charset="-78"/>
              </a:rPr>
              <a:t>کنیم</a:t>
            </a:r>
            <a:endParaRPr lang="en-US" sz="4000" b="1" dirty="0" smtClean="0">
              <a:solidFill>
                <a:srgbClr val="C00000"/>
              </a:solidFill>
              <a:latin typeface="Calibri Light" panose="020F0302020204030204"/>
              <a:cs typeface="B Zar" panose="00000400000000000000" pitchFamily="2" charset="-78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9600" b="1" dirty="0" smtClean="0">
                <a:solidFill>
                  <a:srgbClr val="0070C0"/>
                </a:solidFill>
              </a:rPr>
              <a:t>MSLQ</a:t>
            </a:r>
            <a:endParaRPr lang="en-US" sz="9600" b="1" dirty="0">
              <a:solidFill>
                <a:srgbClr val="0070C0"/>
              </a:solidFill>
            </a:endParaRP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fa-IR" sz="4000" b="1" dirty="0">
              <a:solidFill>
                <a:srgbClr val="C00000"/>
              </a:solidFill>
              <a:latin typeface="Constantia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2- ارزیابی مولفه های یادگیری دانش آموز</a:t>
            </a:r>
          </a:p>
        </p:txBody>
      </p:sp>
    </p:spTree>
    <p:extLst>
      <p:ext uri="{BB962C8B-B14F-4D97-AF65-F5344CB8AC3E}">
        <p14:creationId xmlns:p14="http://schemas.microsoft.com/office/powerpoint/2010/main" val="30575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anose="00000400000000000000" pitchFamily="2" charset="-78"/>
              </a:rPr>
              <a:t>مدل مناسب برای مشاوره تحصیلی و کنکور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3684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1-تربیت مشاورانی که بتوانند جلسات مشاوره تحصیلی </a:t>
            </a:r>
            <a:r>
              <a:rPr lang="fa-IR" sz="32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و </a:t>
            </a:r>
            <a:r>
              <a:rPr lang="fa-IR" sz="32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کنکور </a:t>
            </a:r>
            <a:r>
              <a:rPr lang="fa-IR" sz="32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را </a:t>
            </a:r>
            <a:r>
              <a:rPr lang="fa-IR" sz="32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به شیوه موثر و اثربخشی برگزار </a:t>
            </a:r>
            <a:r>
              <a:rPr lang="fa-IR" sz="32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نمایند.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2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2-کمک به حل مشکلات تحصیلی دانش اموزان ، موفقیت در کنکور </a:t>
            </a:r>
            <a:r>
              <a:rPr lang="fa-IR" sz="3200" b="1" dirty="0" smtClean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سراسری</a:t>
            </a:r>
            <a:endParaRPr lang="fa-IR" sz="3200" b="1" dirty="0">
              <a:solidFill>
                <a:prstClr val="black"/>
              </a:solidFill>
              <a:latin typeface="2  Nazanin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اهداف دوره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4" name="AutoShape 2" descr="ده گام تا کنکو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="" xmlns:a16="http://schemas.microsoft.com/office/drawing/2014/main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3- کمک به خانواده ها در جهت دستیابی به اهداف تحصیلی فرزندان</a:t>
            </a:r>
          </a:p>
          <a:p>
            <a:pPr marL="273050" lvl="0" indent="-273050" algn="r" rtl="1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fa-IR" sz="3600" b="1" dirty="0">
                <a:solidFill>
                  <a:prstClr val="black"/>
                </a:solidFill>
                <a:latin typeface="2  Nazanin"/>
                <a:cs typeface="B Zar" panose="00000400000000000000" pitchFamily="2" charset="-78"/>
              </a:rPr>
              <a:t>4- کمک به ارتقای جایگاه مشاوران و روان شناسان از طریق برگزاری جلسات مشاوره اثربخش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22AE93"/>
                </a:solidFill>
                <a:cs typeface="B Zar" panose="00000400000000000000" pitchFamily="2" charset="-78"/>
              </a:rPr>
              <a:t>اهداف دوره</a:t>
            </a:r>
            <a:endParaRPr lang="en-US" sz="4000" b="1" dirty="0">
              <a:solidFill>
                <a:srgbClr val="22AE93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3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200000"/>
              </a:lnSpc>
            </a:pPr>
            <a:r>
              <a:rPr lang="fa-IR" sz="32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1)فراهم نمودن زمینه و بستر استفاده از علم روان شناسی و مدیریت در محیط های  واقعی</a:t>
            </a:r>
          </a:p>
          <a:p>
            <a:pPr lvl="0" algn="r">
              <a:lnSpc>
                <a:spcPct val="200000"/>
              </a:lnSpc>
            </a:pPr>
            <a:r>
              <a:rPr lang="fa-IR" sz="3200" b="1" dirty="0">
                <a:solidFill>
                  <a:srgbClr val="0000FF"/>
                </a:solidFill>
                <a:latin typeface="IRANSans"/>
                <a:cs typeface="B Zar" panose="00000400000000000000" pitchFamily="2" charset="-78"/>
              </a:rPr>
              <a:t>2)فراهم نمودن استفاده از ظرفیت فارغ التحصیلان رشته های روان شناسی ، مشاوره  و مدیریت و سایر علاقمندان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800" b="1" dirty="0">
                <a:solidFill>
                  <a:srgbClr val="FF0000"/>
                </a:solidFill>
                <a:latin typeface="Calibri Light" panose="020F0302020204030204"/>
                <a:cs typeface="B Zar" panose="00000400000000000000" pitchFamily="2" charset="-78"/>
              </a:rPr>
              <a:t>اهداف جانبی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5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150000"/>
              </a:lnSpc>
            </a:pPr>
            <a:endParaRPr lang="fa-IR" sz="3600" b="1" dirty="0">
              <a:latin typeface="IRANSans"/>
              <a:cs typeface="B Zar" panose="00000400000000000000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00725" y="2490952"/>
            <a:ext cx="7800475" cy="1371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برنامه روز اول</a:t>
            </a:r>
            <a:endParaRPr lang="en-US" sz="40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413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مشاور تحصیلی و کنکور چه کسی است؟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ویژگی ها و خصوصیات؟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دانش، مهارت و توانایی؟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شیوه ها و فرایندها؟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400" b="1" dirty="0">
                <a:solidFill>
                  <a:srgbClr val="FF0000"/>
                </a:solidFill>
                <a:latin typeface="2  Nazanin"/>
                <a:cs typeface="B Zar" panose="00000400000000000000" pitchFamily="2" charset="-78"/>
              </a:rPr>
              <a:t>تعریف</a:t>
            </a: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5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200000"/>
              </a:lnSpc>
            </a:pPr>
            <a:r>
              <a:rPr lang="fa-IR" sz="2800" b="1" dirty="0">
                <a:latin typeface="IRANSans"/>
                <a:cs typeface="B Zar" panose="00000400000000000000" pitchFamily="2" charset="-78"/>
              </a:rPr>
              <a:t>فردی است عل</a:t>
            </a:r>
            <a:r>
              <a:rPr lang="fa-IR" sz="2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اقمند و مشتاق </a:t>
            </a:r>
            <a:r>
              <a:rPr lang="fa-IR" sz="2800" b="1" dirty="0">
                <a:latin typeface="IRANSans"/>
                <a:cs typeface="B Zar" panose="00000400000000000000" pitchFamily="2" charset="-78"/>
              </a:rPr>
              <a:t>در جهت کمک به دانش آموزان برای:</a:t>
            </a:r>
          </a:p>
          <a:p>
            <a:pPr lvl="0" algn="r">
              <a:lnSpc>
                <a:spcPct val="200000"/>
              </a:lnSpc>
            </a:pPr>
            <a:r>
              <a:rPr lang="fa-IR" sz="2800" b="1" dirty="0">
                <a:solidFill>
                  <a:schemeClr val="tx2"/>
                </a:solidFill>
                <a:latin typeface="IRANSans"/>
                <a:cs typeface="B Zar" panose="00000400000000000000" pitchFamily="2" charset="-78"/>
              </a:rPr>
              <a:t>1-برای پیشرفت تحصیلی و دستیابی به اهداف آموزشی</a:t>
            </a:r>
          </a:p>
          <a:p>
            <a:pPr lvl="0" algn="r">
              <a:lnSpc>
                <a:spcPct val="200000"/>
              </a:lnSpc>
            </a:pPr>
            <a:r>
              <a:rPr lang="fa-IR" sz="2800" b="1" dirty="0">
                <a:solidFill>
                  <a:schemeClr val="tx2"/>
                </a:solidFill>
                <a:latin typeface="IRANSans"/>
                <a:cs typeface="B Zar" panose="00000400000000000000" pitchFamily="2" charset="-78"/>
              </a:rPr>
              <a:t>2-از طریق رفع موانع ذهنی(شناختی) ، عاطفی  و رفتاری</a:t>
            </a:r>
          </a:p>
          <a:p>
            <a:pPr lvl="0" algn="r">
              <a:lnSpc>
                <a:spcPct val="200000"/>
              </a:lnSpc>
            </a:pPr>
            <a:r>
              <a:rPr lang="fa-IR" sz="2800" b="1" dirty="0">
                <a:solidFill>
                  <a:schemeClr val="tx2"/>
                </a:solidFill>
                <a:latin typeface="IRANSans"/>
                <a:cs typeface="B Zar" panose="00000400000000000000" pitchFamily="2" charset="-78"/>
              </a:rPr>
              <a:t> 3- وفراهم نمودن زمینه استفاده از حداکثر ظرفیت دانش آموزان و داوطلبان کنکور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rgbClr val="FF0000"/>
                </a:solidFill>
                <a:latin typeface="Calibri Light" panose="020F0302020204030204"/>
                <a:cs typeface="B Zar" panose="00000400000000000000" pitchFamily="2" charset="-78"/>
              </a:rPr>
              <a:t>مشاور تحصیلی و کنکور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5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DB6C630-A149-48ED-A9EF-7C23F0185D98}"/>
              </a:ext>
            </a:extLst>
          </p:cNvPr>
          <p:cNvGrpSpPr/>
          <p:nvPr/>
        </p:nvGrpSpPr>
        <p:grpSpPr>
          <a:xfrm>
            <a:off x="855007" y="990302"/>
            <a:ext cx="2927853" cy="2066050"/>
            <a:chOff x="1044999" y="1666636"/>
            <a:chExt cx="4947284" cy="331933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E148E5-B7FD-48F0-9B94-73EFB32AB677}"/>
                </a:ext>
              </a:extLst>
            </p:cNvPr>
            <p:cNvSpPr txBox="1"/>
            <p:nvPr/>
          </p:nvSpPr>
          <p:spPr>
            <a:xfrm>
              <a:off x="1045001" y="1666636"/>
              <a:ext cx="49472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b="1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440AE7A-535F-458D-A54E-5E1EA431A644}"/>
                </a:ext>
              </a:extLst>
            </p:cNvPr>
            <p:cNvSpPr txBox="1"/>
            <p:nvPr/>
          </p:nvSpPr>
          <p:spPr>
            <a:xfrm>
              <a:off x="1045002" y="3004750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1AFA3E84-4736-41D4-B07A-A7826CF26D68}"/>
                </a:ext>
              </a:extLst>
            </p:cNvPr>
            <p:cNvSpPr txBox="1"/>
            <p:nvPr/>
          </p:nvSpPr>
          <p:spPr>
            <a:xfrm>
              <a:off x="1044999" y="4685889"/>
              <a:ext cx="494728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ID" sz="9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endParaRPr>
            </a:p>
          </p:txBody>
        </p:sp>
      </p:grp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xmlns="" id="{82B5C3E0-ADA0-41FB-9593-A40D1724A53F}"/>
              </a:ext>
            </a:extLst>
          </p:cNvPr>
          <p:cNvSpPr txBox="1">
            <a:spLocks/>
          </p:cNvSpPr>
          <p:nvPr/>
        </p:nvSpPr>
        <p:spPr>
          <a:xfrm>
            <a:off x="241126" y="1191449"/>
            <a:ext cx="11683652" cy="4733362"/>
          </a:xfrm>
          <a:prstGeom prst="roundRect">
            <a:avLst>
              <a:gd name="adj" fmla="val 4988"/>
            </a:avLst>
          </a:prstGeom>
          <a:solidFill>
            <a:schemeClr val="accent4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txBody>
          <a:bodyPr/>
          <a:lstStyle/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1- واقع بین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2- امیدوارکننده و مثبت نگر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3-آرام وصبور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4-شنونده خوب</a:t>
            </a:r>
          </a:p>
          <a:p>
            <a:pPr lvl="0" algn="r">
              <a:lnSpc>
                <a:spcPct val="150000"/>
              </a:lnSpc>
            </a:pPr>
            <a:r>
              <a:rPr lang="fa-IR" sz="3600" b="1" dirty="0">
                <a:latin typeface="IRANSans"/>
                <a:cs typeface="B Zar" panose="00000400000000000000" pitchFamily="2" charset="-78"/>
              </a:rPr>
              <a:t>5-بازخورد دهنده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6200384"/>
            <a:ext cx="12192000" cy="551145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موسسه آنامیس مهرجنوب									</a:t>
            </a:r>
            <a:r>
              <a:rPr lang="en-US" sz="2000" b="1" dirty="0" smtClean="0">
                <a:solidFill>
                  <a:schemeClr val="tx1"/>
                </a:solidFill>
                <a:cs typeface="B Badr" panose="00000400000000000000" pitchFamily="2" charset="-78"/>
              </a:rPr>
              <a:t>Anamisfile.ir     </a:t>
            </a:r>
            <a:endParaRPr lang="en-US" sz="2000" b="1" dirty="0">
              <a:solidFill>
                <a:schemeClr val="tx1"/>
              </a:solidFill>
              <a:cs typeface="B Badr" panose="00000400000000000000" pitchFamily="2" charset="-78"/>
            </a:endParaRPr>
          </a:p>
        </p:txBody>
      </p:sp>
      <p:pic>
        <p:nvPicPr>
          <p:cNvPr id="1027" name="Picture 3" descr="C:\Users\09018868042\Desktop\R\لوگو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368" y1="39236" x2="25368" y2="39236"/>
                        <a14:foregroundMark x1="26471" y1="39236" x2="26471" y2="39236"/>
                        <a14:foregroundMark x1="29044" y1="41667" x2="29044" y2="41667"/>
                        <a14:backgroundMark x1="28309" y1="40278" x2="28309" y2="40278"/>
                        <a14:backgroundMark x1="23529" y1="39236" x2="23529" y2="39236"/>
                        <a14:backgroundMark x1="23897" y1="38889" x2="23897" y2="38889"/>
                        <a14:backgroundMark x1="29044" y1="44444" x2="29044" y2="44444"/>
                        <a14:backgroundMark x1="23529" y1="46528" x2="23529" y2="46528"/>
                        <a14:backgroundMark x1="28309" y1="46528" x2="28309" y2="46528"/>
                        <a14:backgroundMark x1="83824" y1="47222" x2="83824" y2="47222"/>
                        <a14:backgroundMark x1="75735" y1="53125" x2="75735" y2="53125"/>
                        <a14:backgroundMark x1="73897" y1="58681" x2="73897" y2="58681"/>
                        <a14:backgroundMark x1="80147" y1="56597" x2="80147" y2="56597"/>
                        <a14:backgroundMark x1="39706" y1="54861" x2="39706" y2="54861"/>
                        <a14:backgroundMark x1="21324" y1="39236" x2="21324" y2="39236"/>
                        <a14:backgroundMark x1="26103" y1="39236" x2="26103" y2="39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" y="-262500"/>
            <a:ext cx="1587674" cy="16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28384" y="175364"/>
            <a:ext cx="10296394" cy="814938"/>
          </a:xfrm>
          <a:prstGeom prst="roundRect">
            <a:avLst/>
          </a:prstGeom>
          <a:solidFill>
            <a:srgbClr val="FFD44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a-IR" sz="4000" b="1" dirty="0">
                <a:solidFill>
                  <a:schemeClr val="tx1"/>
                </a:solidFill>
                <a:latin typeface="Calibri Light" panose="020F0302020204030204"/>
                <a:cs typeface="B Zar" panose="00000400000000000000" pitchFamily="2" charset="-78"/>
              </a:rPr>
              <a:t>ویژگی ها و خصوصیات مشاور تحصیلی و کنکور</a:t>
            </a:r>
            <a:endParaRPr lang="en-US" sz="3600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15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18641</TotalTime>
  <Words>758</Words>
  <Application>Microsoft Office PowerPoint</Application>
  <PresentationFormat>Custom</PresentationFormat>
  <Paragraphs>152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مدل مناسب برای مشاوره تحصیلی و کنکور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GD Design</dc:creator>
  <cp:lastModifiedBy>09018868042</cp:lastModifiedBy>
  <cp:revision>6191</cp:revision>
  <dcterms:created xsi:type="dcterms:W3CDTF">2020-10-27T13:35:18Z</dcterms:created>
  <dcterms:modified xsi:type="dcterms:W3CDTF">2023-05-17T13:00:40Z</dcterms:modified>
</cp:coreProperties>
</file>