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9" r:id="rId5"/>
    <p:sldId id="258" r:id="rId6"/>
    <p:sldId id="26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FF00"/>
    <a:srgbClr val="99FFCC"/>
    <a:srgbClr val="CCE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9" autoAdjust="0"/>
    <p:restoredTop sz="83871" autoAdjust="0"/>
  </p:normalViewPr>
  <p:slideViewPr>
    <p:cSldViewPr>
      <p:cViewPr varScale="1">
        <p:scale>
          <a:sx n="73" d="100"/>
          <a:sy n="73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4584-6B92-411D-BF78-D5DBDE2429EB}" type="datetimeFigureOut">
              <a:rPr lang="en-US" smtClean="0"/>
              <a:pPr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00384-7015-42D4-B314-5E6A8796A3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3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276600" y="990600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fa-IR" sz="4800" dirty="0" smtClean="0">
                <a:solidFill>
                  <a:schemeClr val="accent5">
                    <a:lumMod val="50000"/>
                  </a:schemeClr>
                </a:solidFill>
                <a:latin typeface="Arabic Typesetting" pitchFamily="66" charset="-78"/>
                <a:ea typeface="Calibri" pitchFamily="34" charset="0"/>
                <a:cs typeface="Arabic Typesetting" pitchFamily="66" charset="-78"/>
              </a:rPr>
              <a:t>بسم الله الرحمن الرحيم</a:t>
            </a:r>
            <a:endParaRPr lang="fa-IR" sz="4800" dirty="0" smtClean="0">
              <a:solidFill>
                <a:schemeClr val="accent5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ldhabi" pitchFamily="2" charset="-78"/>
                <a:cs typeface="2  Esfehan" pitchFamily="2" charset="-78"/>
              </a:rPr>
              <a:t>پارک ملی کیاسر</a:t>
            </a:r>
            <a:endParaRPr lang="en-US" sz="4000" dirty="0">
              <a:solidFill>
                <a:schemeClr val="accent1">
                  <a:lumMod val="60000"/>
                  <a:lumOff val="40000"/>
                </a:schemeClr>
              </a:solidFill>
              <a:latin typeface="Aldhabi" pitchFamily="2" charset="-78"/>
              <a:cs typeface="2  Esfeha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962400" cy="48768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 rtl="1">
              <a:buNone/>
            </a:pPr>
            <a:r>
              <a:rPr lang="fa-IR" dirty="0" smtClean="0">
                <a:solidFill>
                  <a:schemeClr val="accent2">
                    <a:lumMod val="75000"/>
                  </a:schemeClr>
                </a:solidFill>
                <a:cs typeface="2  Davat" pitchFamily="2" charset="-78"/>
              </a:rPr>
              <a:t>موضوع مقاله: </a:t>
            </a:r>
            <a:r>
              <a:rPr lang="fa-IR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2  Davat" pitchFamily="2" charset="-78"/>
              </a:rPr>
              <a:t>ارزشگذاری خدمات و کارکردهای بوم نظام جنگلی پارک ملی کیاسر</a:t>
            </a:r>
          </a:p>
          <a:p>
            <a:pPr algn="ctr" rtl="1"/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  <a:cs typeface="2  Davat" pitchFamily="2" charset="-78"/>
            </a:endParaRPr>
          </a:p>
          <a:p>
            <a:pPr algn="ctr" rtl="1">
              <a:buNone/>
            </a:pP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2  Davat" pitchFamily="2" charset="-78"/>
              </a:rPr>
              <a:t> استاد محترم: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  <a:cs typeface="2  Davat" pitchFamily="2" charset="-78"/>
            </a:endParaRPr>
          </a:p>
          <a:p>
            <a:pPr algn="ctr" rtl="1">
              <a:buNone/>
            </a:pP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  <a:cs typeface="2  Davat" pitchFamily="2" charset="-78"/>
            </a:endParaRPr>
          </a:p>
          <a:p>
            <a:pPr algn="ctr" rtl="1">
              <a:buNone/>
            </a:pPr>
            <a:r>
              <a:rPr lang="fa-IR" sz="2800" dirty="0" smtClean="0">
                <a:solidFill>
                  <a:schemeClr val="accent2">
                    <a:lumMod val="75000"/>
                  </a:schemeClr>
                </a:solidFill>
                <a:cs typeface="2  Davat" pitchFamily="2" charset="-78"/>
              </a:rPr>
              <a:t>دانشجو :</a:t>
            </a:r>
            <a:endParaRPr lang="fa-IR" sz="2800" dirty="0" smtClean="0">
              <a:solidFill>
                <a:schemeClr val="tx2">
                  <a:lumMod val="60000"/>
                  <a:lumOff val="40000"/>
                </a:schemeClr>
              </a:solidFill>
              <a:cs typeface="2  Davat" pitchFamily="2" charset="-78"/>
            </a:endParaRPr>
          </a:p>
        </p:txBody>
      </p:sp>
      <p:pic>
        <p:nvPicPr>
          <p:cNvPr id="22533" name="Picture 5" descr="C:\Users\gc\Pictures\kiasar-national-park.jp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191000" cy="49482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accent3">
                    <a:lumMod val="50000"/>
                  </a:schemeClr>
                </a:solidFill>
                <a:cs typeface="2  Elham" pitchFamily="2" charset="-78"/>
              </a:rPr>
              <a:t>تعریف جنگل</a:t>
            </a:r>
            <a:endParaRPr lang="en-US" dirty="0">
              <a:solidFill>
                <a:schemeClr val="accent3">
                  <a:lumMod val="50000"/>
                </a:schemeClr>
              </a:solidFill>
              <a:cs typeface="2  Elham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2819399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just" rtl="1"/>
            <a:r>
              <a:rPr lang="fa-IR" sz="2800" b="1" dirty="0">
                <a:cs typeface="2  Kamran" pitchFamily="2" charset="-78"/>
              </a:rPr>
              <a:t>جنگلها از ارزشمندترین بوم </a:t>
            </a:r>
            <a:r>
              <a:rPr lang="fa-IR" sz="2800" b="1" dirty="0" smtClean="0">
                <a:cs typeface="2  Kamran" pitchFamily="2" charset="-78"/>
              </a:rPr>
              <a:t>نظامهای (اکوسیستمهای) </a:t>
            </a:r>
            <a:r>
              <a:rPr lang="fa-IR" sz="2800" b="1" dirty="0">
                <a:cs typeface="2  Kamran" pitchFamily="2" charset="-78"/>
              </a:rPr>
              <a:t>خشکياند که کالاها و خدمات </a:t>
            </a:r>
            <a:r>
              <a:rPr lang="fa-IR" sz="2800" b="1" dirty="0" smtClean="0">
                <a:cs typeface="2  Kamran" pitchFamily="2" charset="-78"/>
              </a:rPr>
              <a:t>متنوعي مانند </a:t>
            </a:r>
            <a:r>
              <a:rPr lang="fa-IR" sz="2800" b="1" dirty="0">
                <a:cs typeface="2  Kamran" pitchFamily="2" charset="-78"/>
              </a:rPr>
              <a:t>تولید فرآوردهای چوبي و غیر چوبي، حفاظت از منابع آب، خاک، تنوع زیستي، تنظیم </a:t>
            </a:r>
            <a:r>
              <a:rPr lang="fa-IR" sz="2800" b="1" dirty="0" smtClean="0">
                <a:cs typeface="2  Kamran" pitchFamily="2" charset="-78"/>
              </a:rPr>
              <a:t>گاز و </a:t>
            </a:r>
            <a:r>
              <a:rPr lang="fa-IR" sz="2800" b="1" dirty="0">
                <a:cs typeface="2  Kamran" pitchFamily="2" charset="-78"/>
              </a:rPr>
              <a:t>غیره را فراهم ميآورند</a:t>
            </a:r>
            <a:r>
              <a:rPr lang="fa-IR" sz="2800" b="1" dirty="0" smtClean="0">
                <a:cs typeface="2  Kamran" pitchFamily="2" charset="-78"/>
              </a:rPr>
              <a:t>.</a:t>
            </a:r>
            <a:r>
              <a:rPr lang="fa-IR" sz="2800" b="1" dirty="0">
                <a:cs typeface="2  Kamran" pitchFamily="2" charset="-78"/>
              </a:rPr>
              <a:t> اما متأسفانه این گونه خدمات بوم نظامي با وجود اهمیت و </a:t>
            </a:r>
            <a:r>
              <a:rPr lang="fa-IR" sz="2800" b="1" dirty="0" smtClean="0">
                <a:cs typeface="2  Kamran" pitchFamily="2" charset="-78"/>
              </a:rPr>
              <a:t>ارزش فراوان</a:t>
            </a:r>
            <a:r>
              <a:rPr lang="fa-IR" sz="2800" b="1" dirty="0">
                <a:cs typeface="2  Kamran" pitchFamily="2" charset="-78"/>
              </a:rPr>
              <a:t>، به واسطه برخورداری از ماهیت کالاهای عمومي، سهمي در معادلههای اقتصادی ندارد </a:t>
            </a:r>
            <a:r>
              <a:rPr lang="fa-IR" sz="2800" b="1" dirty="0" smtClean="0">
                <a:cs typeface="2  Kamran" pitchFamily="2" charset="-78"/>
              </a:rPr>
              <a:t>و به </a:t>
            </a:r>
            <a:r>
              <a:rPr lang="fa-IR" sz="2800" b="1" dirty="0">
                <a:cs typeface="2  Kamran" pitchFamily="2" charset="-78"/>
              </a:rPr>
              <a:t>طور کافي کمي نميشوند و در چارچوب نظام بازار مورد توجه قرار نميگیرند.</a:t>
            </a:r>
            <a:endParaRPr lang="fa-IR" sz="2800" b="1" dirty="0" smtClean="0">
              <a:cs typeface="2  Kamran" pitchFamily="2" charset="-78"/>
            </a:endParaRPr>
          </a:p>
          <a:p>
            <a:pPr algn="just" rtl="1"/>
            <a:endParaRPr lang="en-US" dirty="0"/>
          </a:p>
        </p:txBody>
      </p:sp>
      <p:pic>
        <p:nvPicPr>
          <p:cNvPr id="1026" name="Picture 2" descr="C:\Users\gc\Pictures\shok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038600"/>
            <a:ext cx="4267200" cy="2819400"/>
          </a:xfrm>
          <a:prstGeom prst="rect">
            <a:avLst/>
          </a:prstGeom>
          <a:noFill/>
        </p:spPr>
      </p:pic>
      <p:pic>
        <p:nvPicPr>
          <p:cNvPr id="5123" name="Picture 3" descr="C:\Users\gc\Pictures\4738932_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4114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2438400"/>
          </a:xfr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sz="2800" dirty="0" smtClean="0">
                <a:cs typeface="2  Baran" pitchFamily="2" charset="-78"/>
              </a:rPr>
              <a:t>پارک ملی کیاسربا گستره 9528/97هکتار10کیلومتری جنوب شهر کیاسر و 70کیلومتری جنوب شهر ساری میباشد.این منطقه کوهستانی در قسمت های میان بند و بالا بند جنگل های خزری واقع شده که به صورت جنگل های طبیعی دست نخورده و اراضی مرتعی مشجر وصخره ای است. </a:t>
            </a:r>
            <a:endParaRPr lang="en-US" sz="2800" dirty="0">
              <a:cs typeface="2  Bara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67000"/>
            <a:ext cx="89916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bliqueTopRight"/>
            <a:lightRig rig="threePt" dir="t"/>
          </a:scene3d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just" rtl="1"/>
            <a:r>
              <a:rPr lang="fa-IR" sz="2800" dirty="0">
                <a:cs typeface="2  Karim" pitchFamily="2" charset="-78"/>
              </a:rPr>
              <a:t>بوم نظام </a:t>
            </a:r>
            <a:r>
              <a:rPr lang="fa-IR" sz="2800" dirty="0" smtClean="0">
                <a:cs typeface="2  Karim" pitchFamily="2" charset="-78"/>
              </a:rPr>
              <a:t>جنگلي پارک </a:t>
            </a:r>
            <a:r>
              <a:rPr lang="fa-IR" sz="2800" dirty="0">
                <a:cs typeface="2  Karim" pitchFamily="2" charset="-78"/>
              </a:rPr>
              <a:t>ملي کیاسر شامل تیپهای جنگلي ممرز و راش، بلوط ممرز </a:t>
            </a:r>
            <a:r>
              <a:rPr lang="fa-IR" sz="2800" dirty="0" smtClean="0">
                <a:cs typeface="2  Karim" pitchFamily="2" charset="-78"/>
              </a:rPr>
              <a:t>ميباشد که در کل مساحت6672/62 هکتار معادل 70/02درصد از مساحت پارک را به خود اختصاص داده است .این بوم نظام شرایط خاصی برای زندگی گونه های مختلف گیاهی و جانوری فراهم کرده و دارای تنوع گونه ای بالایی است.  </a:t>
            </a:r>
            <a:endParaRPr lang="en-US" sz="2800" dirty="0">
              <a:cs typeface="2  Karim" pitchFamily="2" charset="-7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822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381999" cy="43957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4967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81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نتایج</a:t>
                      </a:r>
                      <a:r>
                        <a:rPr lang="fa-IR" baseline="0" dirty="0" smtClean="0"/>
                        <a:t> بدست آمده حاصل از مقاله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سال نشر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اسم سازمان یا نویسندگان   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5125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ارزش خدمات</a:t>
                      </a:r>
                      <a:r>
                        <a:rPr lang="fa-IR" baseline="0" dirty="0" smtClean="0"/>
                        <a:t> نظام بوم نظام های طبیعی کشور بوتان را با استفاده از روش انتقالمنافع معادل15/5 میلیارد دلار در سال برآورد کردند.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2013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کیبیوزسکی</a:t>
                      </a:r>
                      <a:r>
                        <a:rPr lang="fa-IR" baseline="0" dirty="0" smtClean="0"/>
                        <a:t> وهمکاران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6662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ارزش جهانی خدمات بوم نظامی را در سال 125،2011تریلیون</a:t>
                      </a:r>
                      <a:r>
                        <a:rPr lang="fa-IR" baseline="0" dirty="0" smtClean="0"/>
                        <a:t> دلار در سال برآورد کردند.از سال 1997 تا 2011 این ارزش حدود4/3 تا20/2 تریلیون دلار در سال در اثر تغییرات کاربری اراضی کاهش پیدا کرده است.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کاستانزا وهمکاران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587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ارزش هشت خدمات بوم نظام جنگلی</a:t>
                      </a:r>
                      <a:r>
                        <a:rPr lang="fa-IR" baseline="0" dirty="0" smtClean="0"/>
                        <a:t> مریلند را161 میلیون دلار برآورد کردند.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2014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الیت وهمکاران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125"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کارکردهای</a:t>
                      </a:r>
                      <a:r>
                        <a:rPr lang="fa-IR" baseline="0" dirty="0" smtClean="0"/>
                        <a:t> بوم نظام های طبیعی شهر سنگاپور را بااستفاده از نظر متخصصان در قالب پرسشنامه شناسایی،وزن دهی و اولویت بندی کردند.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fa-IR" dirty="0" smtClean="0"/>
                        <a:t>سیبر وپانز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>
            <a:normAutofit/>
          </a:bodyPr>
          <a:lstStyle/>
          <a:p>
            <a:pPr rtl="1"/>
            <a:r>
              <a:rPr lang="fa-IR" sz="3200" b="1" dirty="0" smtClean="0"/>
              <a:t>1.ارزشگذاري کارکرد توليدي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599"/>
          </a:xfrm>
          <a:solidFill>
            <a:schemeClr val="accent6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 rtl="1"/>
            <a:r>
              <a:rPr lang="fa-IR" sz="2800" b="1" dirty="0" smtClean="0">
                <a:solidFill>
                  <a:schemeClr val="accent3">
                    <a:lumMod val="75000"/>
                  </a:schemeClr>
                </a:solidFill>
                <a:cs typeface="2  Davat" pitchFamily="2" charset="-78"/>
              </a:rPr>
              <a:t>پارک ملي کیاسر دارای 9 گونه درختان مثمر، قابل استفاده و عرضه به بازار شامل؛ ازگیل، ولیك، سیب وحشي، گلابي وحشي و گوجه وحشي ميباشد. با توجه به گستره بوم نظام جنگلي پارک ملي کیاسر، مجموع ارزش سالانه فرآوردههای غیرچوبي بوم نظام جنگلي پارک ملي کیاسر معادل</a:t>
            </a: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cs typeface="2  Davat" pitchFamily="2" charset="-78"/>
              </a:rPr>
              <a:t> </a:t>
            </a:r>
            <a:r>
              <a:rPr lang="fa-IR" sz="2800" b="1" dirty="0" smtClean="0">
                <a:solidFill>
                  <a:schemeClr val="accent3">
                    <a:lumMod val="75000"/>
                  </a:schemeClr>
                </a:solidFill>
                <a:cs typeface="2  Davat" pitchFamily="2" charset="-78"/>
              </a:rPr>
              <a:t>5/7 میلیون ریال (معادل0/057 میلیارد ریال) و ارزش هر هکتار آن 0/0058 میلیون ریال برآورد خواهد شد.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cs typeface="2  Davat" pitchFamily="2" charset="-78"/>
            </a:endParaRPr>
          </a:p>
        </p:txBody>
      </p:sp>
      <p:pic>
        <p:nvPicPr>
          <p:cNvPr id="1026" name="Picture 2" descr="C:\Users\gc\Picture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14800"/>
            <a:ext cx="4572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gc\Pictures\Hawth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4572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407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2  Baran</vt:lpstr>
      <vt:lpstr>2  Davat</vt:lpstr>
      <vt:lpstr>2  Elham</vt:lpstr>
      <vt:lpstr>2  Esfehan</vt:lpstr>
      <vt:lpstr>2  Kamran</vt:lpstr>
      <vt:lpstr>2  Karim</vt:lpstr>
      <vt:lpstr>Aldhabi</vt:lpstr>
      <vt:lpstr>Arabic Typesetting</vt:lpstr>
      <vt:lpstr>Arial</vt:lpstr>
      <vt:lpstr>Calibri</vt:lpstr>
      <vt:lpstr>Times New Roman</vt:lpstr>
      <vt:lpstr>Office Theme</vt:lpstr>
      <vt:lpstr>PowerPoint Presentation</vt:lpstr>
      <vt:lpstr>پارک ملی کیاسر</vt:lpstr>
      <vt:lpstr>تعریف جنگل</vt:lpstr>
      <vt:lpstr>PowerPoint Presentation</vt:lpstr>
      <vt:lpstr>PowerPoint Presentation</vt:lpstr>
      <vt:lpstr>PowerPoint Presentation</vt:lpstr>
      <vt:lpstr>1.ارزشگذاري کارکرد توليدي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</dc:creator>
  <cp:lastModifiedBy>ip330</cp:lastModifiedBy>
  <cp:revision>71</cp:revision>
  <dcterms:created xsi:type="dcterms:W3CDTF">2020-06-07T14:28:34Z</dcterms:created>
  <dcterms:modified xsi:type="dcterms:W3CDTF">2021-07-20T20:29:14Z</dcterms:modified>
</cp:coreProperties>
</file>