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8" r:id="rId2"/>
    <p:sldId id="409" r:id="rId3"/>
    <p:sldId id="410" r:id="rId4"/>
    <p:sldId id="423" r:id="rId5"/>
    <p:sldId id="411" r:id="rId6"/>
    <p:sldId id="4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AE6"/>
    <a:srgbClr val="FD090F"/>
    <a:srgbClr val="FC0A1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84202" autoAdjust="0"/>
  </p:normalViewPr>
  <p:slideViewPr>
    <p:cSldViewPr>
      <p:cViewPr varScale="1">
        <p:scale>
          <a:sx n="62" d="100"/>
          <a:sy n="62" d="100"/>
        </p:scale>
        <p:origin x="19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4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2C0A2-25DD-46CD-9DA9-D22D93D695C4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7330-5187-41E6-8444-46A2AC8A0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F266B-B885-414C-B980-0BA3B8D00EF3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9D3D0-A1AD-4C48-93C1-D9B3AE3F8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  <a:alpha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4DD4-2E18-455F-86D7-15189B2E9B4B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3485-5241-4FCB-A345-65F951A40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71600"/>
            <a:ext cx="5410200" cy="3230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ترمز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BRAKE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1828800" cy="8683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مقدمه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458200" cy="4343399"/>
          </a:xfrm>
        </p:spPr>
        <p:txBody>
          <a:bodyPr>
            <a:normAutofit fontScale="92500" lnSpcReduction="10000"/>
          </a:bodyPr>
          <a:lstStyle/>
          <a:p>
            <a:pPr marL="609600" indent="-609600" algn="r" rtl="1"/>
            <a:r>
              <a:rPr lang="fa-IR" sz="3200" dirty="0" smtClean="0"/>
              <a:t>امروزه برای پایداری خودرو در شرایط بحرانی از سیستمهای پیشرفته ای استفاده می</a:t>
            </a:r>
            <a:r>
              <a:rPr lang="en-US" sz="3200" dirty="0" smtClean="0"/>
              <a:t> </a:t>
            </a:r>
            <a:r>
              <a:rPr lang="fa-IR" sz="3200" dirty="0" smtClean="0"/>
              <a:t>کنند. پایداری خودرو باعث ثبات حرکت خودرو در جاده های مارپیچ و در</a:t>
            </a:r>
            <a:r>
              <a:rPr lang="en-US" sz="3200" dirty="0" smtClean="0"/>
              <a:t> </a:t>
            </a:r>
            <a:r>
              <a:rPr lang="fa-IR" sz="3200" dirty="0" smtClean="0"/>
              <a:t>شرایط بد آب و هوایی می شود که در نتیجه باعث کاهش </a:t>
            </a:r>
            <a:r>
              <a:rPr lang="fa-IR" sz="3200" b="1" u="sng" dirty="0" smtClean="0"/>
              <a:t>تصادفات و تلفات جانی </a:t>
            </a:r>
            <a:r>
              <a:rPr lang="fa-IR" sz="3200" dirty="0" smtClean="0"/>
              <a:t>رانندگان و افراد می شود.</a:t>
            </a:r>
          </a:p>
          <a:p>
            <a:pPr marL="609600" indent="-609600" algn="ctr" rtl="1"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متوقف ساختن خودرو مهم تر از به حرکت در آوردن آن است.</a:t>
            </a:r>
          </a:p>
          <a:p>
            <a:pPr marL="609600" indent="-609600" algn="r" rtl="1"/>
            <a:r>
              <a:rPr lang="fa-IR" sz="3200" dirty="0" smtClean="0"/>
              <a:t>امروزه  برای ایجاد  پایداری  از سیستم های پیشرفته الکترونیکی، مکانیکی استفاده میکنند. این سیستم ها عبارتند از: </a:t>
            </a:r>
          </a:p>
          <a:p>
            <a:pPr algn="r" rtl="1">
              <a:buNone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76962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rId2" action="ppaction://hlinksldjump"/>
              </a:rPr>
              <a:t>ABS: Antilock Braking System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B Nazanin" pitchFamily="2" charset="-78"/>
              <a:hlinkClick r:id="" action="ppaction://noaction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rId3" action="ppaction://hlinksldjump"/>
              </a:rPr>
              <a:t>ASR: Acceleration Skid Regulation</a:t>
            </a:r>
            <a:r>
              <a:rPr lang="fa-I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rId3" action="ppaction://hlinksldjump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rId3" action="ppaction://hlinksldjump"/>
              </a:rPr>
              <a:t>TCS: Traction Control System 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B Nazanin" pitchFamily="2" charset="-78"/>
              <a:hlinkClick r:id="" action="ppaction://noaction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rId4" action="ppaction://hlinksldjump"/>
              </a:rPr>
              <a:t>BAS: Brake Assistance System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B Nazanin" pitchFamily="2" charset="-78"/>
              <a:hlinkClick r:id="" action="ppaction://noaction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" action="ppaction://noaction"/>
              </a:rPr>
              <a:t>ESP: Electronic Stability Program  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" action="ppaction://noaction"/>
              </a:rPr>
              <a:t>SBC: </a:t>
            </a:r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" action="ppaction://noaction"/>
              </a:rPr>
              <a:t>Sensotronic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" action="ppaction://noaction"/>
              </a:rPr>
              <a:t> Brake Control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  <a:hlinkClick r:id="" action="ppaction://noaction"/>
              </a:rPr>
              <a:t>ELB: Electronically Controlled Braking System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274638"/>
            <a:ext cx="7162800" cy="8683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</a:rPr>
              <a:t>سیستم های پیشرفته کنترل خودرو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 rtl="1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</a:rPr>
              <a:t>Anti lock Braking System (ABS)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22860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dirty="0" smtClean="0"/>
              <a:t>این سیستم از قفل شدن چرخ</a:t>
            </a:r>
            <a:r>
              <a:rPr lang="en-US" dirty="0" smtClean="0"/>
              <a:t> </a:t>
            </a:r>
            <a:r>
              <a:rPr lang="fa-IR" dirty="0" smtClean="0"/>
              <a:t>ها در</a:t>
            </a:r>
            <a:r>
              <a:rPr lang="en-US" dirty="0" smtClean="0"/>
              <a:t> </a:t>
            </a:r>
            <a:r>
              <a:rPr lang="fa-IR" dirty="0" smtClean="0"/>
              <a:t>زمان استفاده</a:t>
            </a:r>
            <a:r>
              <a:rPr lang="en-US" dirty="0" smtClean="0"/>
              <a:t> </a:t>
            </a:r>
            <a:r>
              <a:rPr lang="fa-IR" dirty="0" smtClean="0"/>
              <a:t>از</a:t>
            </a:r>
            <a:r>
              <a:rPr lang="en-US" dirty="0" smtClean="0"/>
              <a:t> </a:t>
            </a:r>
            <a:r>
              <a:rPr lang="fa-IR" dirty="0" smtClean="0"/>
              <a:t>ترمز در جاده های لغزنده جلوگیری</a:t>
            </a:r>
            <a:r>
              <a:rPr lang="en-US" dirty="0" smtClean="0"/>
              <a:t> </a:t>
            </a:r>
            <a:r>
              <a:rPr lang="fa-IR" dirty="0" smtClean="0"/>
              <a:t> میکند. از مزایای این ترمز حفظ </a:t>
            </a:r>
            <a:r>
              <a:rPr lang="fa-IR" b="1" u="sng" dirty="0" smtClean="0"/>
              <a:t>پایداری</a:t>
            </a:r>
            <a:r>
              <a:rPr lang="fa-IR" b="1" dirty="0" smtClean="0"/>
              <a:t>، </a:t>
            </a:r>
            <a:r>
              <a:rPr lang="fa-IR" b="1" u="sng" dirty="0" smtClean="0"/>
              <a:t>فرمان پذیری</a:t>
            </a:r>
            <a:r>
              <a:rPr lang="fa-IR" dirty="0" smtClean="0"/>
              <a:t> و</a:t>
            </a:r>
            <a:r>
              <a:rPr lang="en-US" dirty="0" smtClean="0"/>
              <a:t> </a:t>
            </a:r>
            <a:r>
              <a:rPr lang="fa-IR" b="1" u="sng" dirty="0" smtClean="0"/>
              <a:t>کاهش طول خط ترمز </a:t>
            </a:r>
            <a:r>
              <a:rPr lang="fa-IR" dirty="0" smtClean="0"/>
              <a:t>میباشد.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dirty="0" smtClean="0"/>
              <a:t>عملکرد این سیستم به در بخشهای بعدی بطور مفصل توضیح داده می شود.</a:t>
            </a:r>
          </a:p>
        </p:txBody>
      </p:sp>
      <p:pic>
        <p:nvPicPr>
          <p:cNvPr id="162820" name="Picture 4" descr="1981a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25962"/>
            <a:ext cx="26670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78018"/>
            <a:ext cx="6019800" cy="290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0" y="6324600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</a:rPr>
              <a:t>Without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</a:rPr>
              <a:t>ABS</a:t>
            </a: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1524000" cy="7921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itchFamily="2" charset="-78"/>
              </a:rPr>
              <a:t>ECU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895599"/>
          </a:xfrm>
        </p:spPr>
        <p:txBody>
          <a:bodyPr>
            <a:normAutofit/>
          </a:bodyPr>
          <a:lstStyle/>
          <a:p>
            <a:pPr algn="r" rtl="1"/>
            <a:r>
              <a:rPr lang="en-US" sz="3200" dirty="0" smtClean="0"/>
              <a:t>ECU</a:t>
            </a:r>
            <a:r>
              <a:rPr lang="fa-IR" sz="3200" dirty="0" smtClean="0"/>
              <a:t> واحد کنترل الکترونیکی میباشد که سیگنالهای آنالوگی را از سنسورها دریافت کرده و به دیجیتال تبدیل می کند . سیگنالهای دیجیتالی به </a:t>
            </a:r>
            <a:r>
              <a:rPr lang="en-US" sz="3200" dirty="0" smtClean="0"/>
              <a:t>CPU </a:t>
            </a:r>
            <a:r>
              <a:rPr lang="fa-IR" sz="3200" dirty="0" smtClean="0"/>
              <a:t>  رفته و با استفاده از اطلاعات داخل </a:t>
            </a:r>
            <a:r>
              <a:rPr lang="en-US" sz="3200" dirty="0" smtClean="0"/>
              <a:t>RAM</a:t>
            </a:r>
            <a:r>
              <a:rPr lang="fa-IR" sz="3200" dirty="0" smtClean="0"/>
              <a:t> بهترین شکل فرمان محاسبه کرده و به قسمتهای عمل کننده ارسال میکند 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0" y="1524000"/>
            <a:ext cx="60960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en-US" sz="1000"/>
              <a:t>0100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33400" y="19812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3400" y="25146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33400" y="30480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33400" y="35814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828800" y="1981200"/>
            <a:ext cx="838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477000" y="2057400"/>
            <a:ext cx="838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7200" y="2133600"/>
            <a:ext cx="1752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819400" y="44196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667000" y="2286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6670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6670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6670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6670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667000" y="3048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6670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733800" y="3352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6670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5814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6670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886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40386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4038600" y="4191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5240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5240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5240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524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V="1">
            <a:off x="4038600" y="4191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4038600" y="41910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4038600" y="4191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0198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60198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60198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60198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7620000" y="19812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7620000" y="25146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7620000" y="30480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620000" y="3581400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6019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6019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6019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601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60198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60198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6019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7315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7315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73152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73152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9" name="WordArt 51"/>
          <p:cNvSpPr>
            <a:spLocks noChangeArrowheads="1" noChangeShapeType="1" noTextEdit="1"/>
          </p:cNvSpPr>
          <p:nvPr/>
        </p:nvSpPr>
        <p:spPr bwMode="auto">
          <a:xfrm>
            <a:off x="4419600" y="2286000"/>
            <a:ext cx="14478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CPU</a:t>
            </a:r>
          </a:p>
        </p:txBody>
      </p:sp>
      <p:sp>
        <p:nvSpPr>
          <p:cNvPr id="7220" name="WordArt 52"/>
          <p:cNvSpPr>
            <a:spLocks noChangeArrowheads="1" noChangeShapeType="1" noTextEdit="1"/>
          </p:cNvSpPr>
          <p:nvPr/>
        </p:nvSpPr>
        <p:spPr bwMode="auto">
          <a:xfrm>
            <a:off x="3048000" y="4572000"/>
            <a:ext cx="7620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 Ref"/>
              </a:rPr>
              <a:t>RAM</a:t>
            </a:r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26670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33528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6670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3200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5" name="WordArt 57"/>
          <p:cNvSpPr>
            <a:spLocks noChangeArrowheads="1" noChangeShapeType="1" noTextEdit="1"/>
          </p:cNvSpPr>
          <p:nvPr/>
        </p:nvSpPr>
        <p:spPr bwMode="auto">
          <a:xfrm rot="5400000">
            <a:off x="1804987" y="2690813"/>
            <a:ext cx="885825" cy="685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</a:t>
            </a:r>
          </a:p>
        </p:txBody>
      </p:sp>
      <p:sp>
        <p:nvSpPr>
          <p:cNvPr id="7226" name="WordArt 58"/>
          <p:cNvSpPr>
            <a:spLocks noChangeArrowheads="1" noChangeShapeType="1" noTextEdit="1"/>
          </p:cNvSpPr>
          <p:nvPr/>
        </p:nvSpPr>
        <p:spPr bwMode="auto">
          <a:xfrm rot="5400000">
            <a:off x="6496050" y="2800350"/>
            <a:ext cx="838200" cy="5715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</a:t>
            </a:r>
          </a:p>
        </p:txBody>
      </p:sp>
      <p:sp>
        <p:nvSpPr>
          <p:cNvPr id="7227" name="WordArt 59"/>
          <p:cNvSpPr>
            <a:spLocks noChangeArrowheads="1" noChangeShapeType="1" noTextEdit="1"/>
          </p:cNvSpPr>
          <p:nvPr/>
        </p:nvSpPr>
        <p:spPr bwMode="auto">
          <a:xfrm>
            <a:off x="2286000" y="914400"/>
            <a:ext cx="4457700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Electronic 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Control </a:t>
            </a:r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Unit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1660115" y="5715000"/>
            <a:ext cx="58995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1" hangingPunct="1"/>
            <a:r>
              <a:rPr lang="en-US" sz="3200" b="1" dirty="0">
                <a:cs typeface="Arial" pitchFamily="34" charset="0"/>
              </a:rPr>
              <a:t>A,B</a:t>
            </a:r>
            <a:r>
              <a:rPr lang="fa-IR" sz="3200" b="1" dirty="0">
                <a:cs typeface="Arial" pitchFamily="34" charset="0"/>
              </a:rPr>
              <a:t> = مبدل سیگنالهای آنالوگ به دیجیتال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0" y="4191000"/>
            <a:ext cx="1331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/>
            <a:r>
              <a:rPr lang="fa-IR" sz="2800" dirty="0">
                <a:cs typeface="Arial" pitchFamily="34" charset="0"/>
              </a:rPr>
              <a:t>سیگنالهای</a:t>
            </a:r>
          </a:p>
          <a:p>
            <a:pPr algn="r" rtl="1" eaLnBrk="1" hangingPunct="1"/>
            <a:r>
              <a:rPr lang="fa-IR" sz="2800" dirty="0">
                <a:cs typeface="Arial" pitchFamily="34" charset="0"/>
              </a:rPr>
              <a:t> آنالوگ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7620000" y="4267200"/>
            <a:ext cx="129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fa-IR" sz="2800" dirty="0">
                <a:cs typeface="Arial" pitchFamily="34" charset="0"/>
              </a:rPr>
              <a:t>فرمانهای</a:t>
            </a:r>
          </a:p>
          <a:p>
            <a:pPr algn="r" rtl="1" eaLnBrk="1" hangingPunct="1"/>
            <a:r>
              <a:rPr lang="fa-IR" sz="2800" dirty="0">
                <a:cs typeface="Arial" pitchFamily="34" charset="0"/>
              </a:rPr>
              <a:t> آنالوگ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61855" name="Text Box 63"/>
          <p:cNvSpPr txBox="1">
            <a:spLocks noChangeArrowheads="1"/>
          </p:cNvSpPr>
          <p:nvPr/>
        </p:nvSpPr>
        <p:spPr bwMode="auto">
          <a:xfrm>
            <a:off x="2819400" y="2057400"/>
            <a:ext cx="1231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/>
              <a:t>100100100101001</a:t>
            </a:r>
          </a:p>
        </p:txBody>
      </p:sp>
      <p:sp>
        <p:nvSpPr>
          <p:cNvPr id="161856" name="Text Box 64"/>
          <p:cNvSpPr txBox="1">
            <a:spLocks noChangeArrowheads="1"/>
          </p:cNvSpPr>
          <p:nvPr/>
        </p:nvSpPr>
        <p:spPr bwMode="auto">
          <a:xfrm rot="-1850270">
            <a:off x="4572000" y="4572000"/>
            <a:ext cx="1231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000"/>
              <a:t>100100100101001</a:t>
            </a:r>
          </a:p>
        </p:txBody>
      </p:sp>
      <p:sp>
        <p:nvSpPr>
          <p:cNvPr id="161857" name="Freeform 65"/>
          <p:cNvSpPr>
            <a:spLocks/>
          </p:cNvSpPr>
          <p:nvPr/>
        </p:nvSpPr>
        <p:spPr bwMode="auto">
          <a:xfrm>
            <a:off x="7848600" y="1600200"/>
            <a:ext cx="838200" cy="342900"/>
          </a:xfrm>
          <a:custGeom>
            <a:avLst/>
            <a:gdLst>
              <a:gd name="T0" fmla="*/ 0 w 528"/>
              <a:gd name="T1" fmla="*/ 48 h 216"/>
              <a:gd name="T2" fmla="*/ 144 w 528"/>
              <a:gd name="T3" fmla="*/ 192 h 216"/>
              <a:gd name="T4" fmla="*/ 288 w 528"/>
              <a:gd name="T5" fmla="*/ 0 h 216"/>
              <a:gd name="T6" fmla="*/ 432 w 528"/>
              <a:gd name="T7" fmla="*/ 192 h 216"/>
              <a:gd name="T8" fmla="*/ 528 w 528"/>
              <a:gd name="T9" fmla="*/ 144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16"/>
              <a:gd name="T17" fmla="*/ 528 w 528"/>
              <a:gd name="T18" fmla="*/ 216 h 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16">
                <a:moveTo>
                  <a:pt x="0" y="48"/>
                </a:moveTo>
                <a:cubicBezTo>
                  <a:pt x="48" y="124"/>
                  <a:pt x="96" y="200"/>
                  <a:pt x="144" y="192"/>
                </a:cubicBezTo>
                <a:cubicBezTo>
                  <a:pt x="192" y="184"/>
                  <a:pt x="240" y="0"/>
                  <a:pt x="288" y="0"/>
                </a:cubicBezTo>
                <a:cubicBezTo>
                  <a:pt x="336" y="0"/>
                  <a:pt x="392" y="168"/>
                  <a:pt x="432" y="192"/>
                </a:cubicBezTo>
                <a:cubicBezTo>
                  <a:pt x="472" y="216"/>
                  <a:pt x="500" y="180"/>
                  <a:pt x="52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 dirty="0">
              <a:cs typeface="Arial" pitchFamily="34" charset="0"/>
            </a:endParaRPr>
          </a:p>
        </p:txBody>
      </p:sp>
      <p:sp>
        <p:nvSpPr>
          <p:cNvPr id="161858" name="Text Box 66"/>
          <p:cNvSpPr txBox="1">
            <a:spLocks noChangeArrowheads="1"/>
          </p:cNvSpPr>
          <p:nvPr/>
        </p:nvSpPr>
        <p:spPr bwMode="auto">
          <a:xfrm>
            <a:off x="5791200" y="21336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en-US" sz="900"/>
              <a:t>001011</a:t>
            </a:r>
          </a:p>
        </p:txBody>
      </p:sp>
      <p:sp>
        <p:nvSpPr>
          <p:cNvPr id="161859" name="Freeform 67"/>
          <p:cNvSpPr>
            <a:spLocks/>
          </p:cNvSpPr>
          <p:nvPr/>
        </p:nvSpPr>
        <p:spPr bwMode="auto">
          <a:xfrm>
            <a:off x="533400" y="1600200"/>
            <a:ext cx="838200" cy="342900"/>
          </a:xfrm>
          <a:custGeom>
            <a:avLst/>
            <a:gdLst>
              <a:gd name="T0" fmla="*/ 0 w 528"/>
              <a:gd name="T1" fmla="*/ 48 h 216"/>
              <a:gd name="T2" fmla="*/ 144 w 528"/>
              <a:gd name="T3" fmla="*/ 192 h 216"/>
              <a:gd name="T4" fmla="*/ 288 w 528"/>
              <a:gd name="T5" fmla="*/ 0 h 216"/>
              <a:gd name="T6" fmla="*/ 432 w 528"/>
              <a:gd name="T7" fmla="*/ 192 h 216"/>
              <a:gd name="T8" fmla="*/ 528 w 528"/>
              <a:gd name="T9" fmla="*/ 144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16"/>
              <a:gd name="T17" fmla="*/ 528 w 528"/>
              <a:gd name="T18" fmla="*/ 216 h 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16">
                <a:moveTo>
                  <a:pt x="0" y="48"/>
                </a:moveTo>
                <a:cubicBezTo>
                  <a:pt x="48" y="124"/>
                  <a:pt x="96" y="200"/>
                  <a:pt x="144" y="192"/>
                </a:cubicBezTo>
                <a:cubicBezTo>
                  <a:pt x="192" y="184"/>
                  <a:pt x="240" y="0"/>
                  <a:pt x="288" y="0"/>
                </a:cubicBezTo>
                <a:cubicBezTo>
                  <a:pt x="336" y="0"/>
                  <a:pt x="392" y="168"/>
                  <a:pt x="432" y="192"/>
                </a:cubicBezTo>
                <a:cubicBezTo>
                  <a:pt x="472" y="216"/>
                  <a:pt x="500" y="180"/>
                  <a:pt x="528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1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61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1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6185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61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16185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618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618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18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18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55" grpId="0"/>
      <p:bldP spid="161856" grpId="0"/>
      <p:bldP spid="161857" grpId="0" animBg="1"/>
      <p:bldP spid="161858" grpId="0"/>
      <p:bldP spid="1618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253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B Nazanin</vt:lpstr>
      <vt:lpstr>Calibri</vt:lpstr>
      <vt:lpstr>Georgia Ref</vt:lpstr>
      <vt:lpstr>Impact</vt:lpstr>
      <vt:lpstr>Office Theme</vt:lpstr>
      <vt:lpstr>ترمز BRAKE</vt:lpstr>
      <vt:lpstr>مقدمه</vt:lpstr>
      <vt:lpstr>PowerPoint Presentation</vt:lpstr>
      <vt:lpstr>Anti lock Braking System (ABS)</vt:lpstr>
      <vt:lpstr>ECU</vt:lpstr>
      <vt:lpstr>PowerPoint Presentation</vt:lpstr>
    </vt:vector>
  </TitlesOfParts>
  <Company>Delphi-System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AmoutSepehr</dc:creator>
  <cp:lastModifiedBy>ip330</cp:lastModifiedBy>
  <cp:revision>294</cp:revision>
  <dcterms:created xsi:type="dcterms:W3CDTF">2010-01-25T10:31:38Z</dcterms:created>
  <dcterms:modified xsi:type="dcterms:W3CDTF">2020-12-13T20:40:31Z</dcterms:modified>
</cp:coreProperties>
</file>